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2" r:id="rId5"/>
    <p:sldId id="258" r:id="rId6"/>
    <p:sldId id="261" r:id="rId7"/>
    <p:sldId id="259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3E0DF-99E0-01E1-F2BD-CC444929C882}" v="11" dt="2023-09-25T19:02:25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7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PRÉ Jeanne" userId="S::jeanne.dupre@edu.gobelins.fr::79aab1eb-40e3-4a09-bee5-369217fbb94e" providerId="AD" clId="Web-{8BC3E0DF-99E0-01E1-F2BD-CC444929C882}"/>
    <pc:docChg chg="modSld">
      <pc:chgData name="DUPRÉ Jeanne" userId="S::jeanne.dupre@edu.gobelins.fr::79aab1eb-40e3-4a09-bee5-369217fbb94e" providerId="AD" clId="Web-{8BC3E0DF-99E0-01E1-F2BD-CC444929C882}" dt="2023-09-25T19:02:25.227" v="6" actId="20577"/>
      <pc:docMkLst>
        <pc:docMk/>
      </pc:docMkLst>
      <pc:sldChg chg="modSp">
        <pc:chgData name="DUPRÉ Jeanne" userId="S::jeanne.dupre@edu.gobelins.fr::79aab1eb-40e3-4a09-bee5-369217fbb94e" providerId="AD" clId="Web-{8BC3E0DF-99E0-01E1-F2BD-CC444929C882}" dt="2023-09-25T19:02:25.227" v="6" actId="20577"/>
        <pc:sldMkLst>
          <pc:docMk/>
          <pc:sldMk cId="3695524565" sldId="256"/>
        </pc:sldMkLst>
        <pc:spChg chg="mod">
          <ac:chgData name="DUPRÉ Jeanne" userId="S::jeanne.dupre@edu.gobelins.fr::79aab1eb-40e3-4a09-bee5-369217fbb94e" providerId="AD" clId="Web-{8BC3E0DF-99E0-01E1-F2BD-CC444929C882}" dt="2023-09-25T18:59:56.800" v="4" actId="20577"/>
          <ac:spMkLst>
            <pc:docMk/>
            <pc:sldMk cId="3695524565" sldId="256"/>
            <ac:spMk id="3" creationId="{1B45128F-C7A8-F752-BC33-AB3E7372D6D1}"/>
          </ac:spMkLst>
        </pc:spChg>
        <pc:spChg chg="mod">
          <ac:chgData name="DUPRÉ Jeanne" userId="S::jeanne.dupre@edu.gobelins.fr::79aab1eb-40e3-4a09-bee5-369217fbb94e" providerId="AD" clId="Web-{8BC3E0DF-99E0-01E1-F2BD-CC444929C882}" dt="2023-09-25T19:02:25.227" v="6" actId="20577"/>
          <ac:spMkLst>
            <pc:docMk/>
            <pc:sldMk cId="3695524565" sldId="256"/>
            <ac:spMk id="4" creationId="{62BD2CE0-2A2B-59F8-E472-8DAA14ED4CD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F3F44-832B-5498-3315-AE089665C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CC0E8C-0C1D-A30E-64DF-1E575753D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B7E2D7-3FF6-D47B-42EE-F2B23B88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082FCB-0703-EA11-7B5A-0FF9341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A229DB-931A-9532-E887-2F4F0D92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63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C2407-09EB-4A64-933D-468AB6CEE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84B9F0-C8B2-4B5E-8CEE-69AA72F5F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32EF0C-5C54-4C3D-0424-17FEA5CA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99C489-26E8-BDE0-7C37-9568EB73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B62D6F-2A45-44F2-F090-DD5B1775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39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4FC67F6-3358-3561-983C-982E17159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EE9FC9-509B-02E7-9D3B-907BAD7C3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74562B-F838-5AFC-2F12-606FC923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14FF5D-0A98-30BA-E43B-332BBB88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2FB28E-43C0-E281-DD84-4C326945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97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E07BE7-494C-54DD-40B1-B686A908B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244A06-9E09-6F42-AAC8-EFAF4635F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BF7162-E47F-2573-5D4A-F951FF12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982AD7-80EC-8872-66B9-7969E8C6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C3F4BB-DF44-2364-A619-7C4EDA7E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07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07D30-51C4-8100-7F69-8CD0E810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5652AB-E210-FCA8-60E9-EF210DDB0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B93CD6-BD1C-955E-3A8F-8750DE76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2BD755-4C22-9A49-1D60-E3F3F2F49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946579-CE41-BFD4-84B3-9CDACC6F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81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3B71D-4E97-C695-0777-BEA7669A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50E53B-9521-5FE1-6E6D-996D42B7A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AF9361-692C-0A9E-0573-02839481F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74F0EF-2D24-B2E8-2C53-ED6576AE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CC394C-70FD-2BAE-1F1A-6E72AAAD0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211792-5127-106B-2F4D-35CA8D5E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15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FE4007-F070-D0C5-BE2C-0467235A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8374D3-860E-8CB3-3CF3-C2160553A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1738E-7399-5EA1-3F92-6B50367AD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2B6B68-037B-CEF1-AD58-A5E8334CF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F49FF4B-5240-4C6D-895F-A1EC00C90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CFB254-E224-83D0-75F3-6BBC60DC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FE2564-B095-521C-E854-E66E4F08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1359DE-8D0C-8FE5-5A9C-449D1B6E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7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133BC-6DAE-D827-A952-EA9F7CA31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E302AB-5A47-D4E9-BEBE-37BF06563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DBABAE-0EE1-5F8A-1022-93D7D0F6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58873C-E3D1-EF6A-DF7C-D07B77333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21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BF8A722-FF11-C120-8299-6BB3B68D5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4F5917-918F-50D5-4DA2-181FE365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532D31-697E-2965-9894-83E7AA9D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73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3D3731-63E6-B13E-59E4-8DFEC8DE2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70A505-D6BF-254E-A826-6699C08D1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EA8A4A-2F7D-36E0-A74B-B5EC5490C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5C3E27-EE06-F0D7-F0C4-16833B5B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5317AE-A187-9BA7-E3F8-890D1B96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18175C-9F30-2E39-1749-6BAD7F78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45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3284DE-6454-5B5C-EB14-8710E5538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9893C4-BF91-F7D3-D1D1-85E0F5EDE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3473F8-43F2-3350-39F0-3ED2B47A6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384D63-20F2-4B1A-0DBC-8550F50C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C7380E-9514-2F9F-C5B2-95196418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824A52-3CBC-F3EF-FE8F-25C7718C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43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335292F-193E-C67F-1195-47A938F92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FC415B-BFDC-C9A8-261A-BA90BFE2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862733-378D-EC98-8E9B-2F3481272F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0CA9F-BE03-436F-BD35-C8EA6E5E01D3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E19383-51CE-58BD-06D6-32D636B24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1FA3E7-A81C-467B-3B8E-24ADFE0CE9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7A2F5-BE0B-41CD-8FDC-73E624B427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54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3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microsoft.com/office/2007/relationships/media" Target="../media/media3.mp4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34.png"/><Relationship Id="rId5" Type="http://schemas.microsoft.com/office/2007/relationships/media" Target="../media/media4.mp4"/><Relationship Id="rId10" Type="http://schemas.openxmlformats.org/officeDocument/2006/relationships/image" Target="../media/image33.png"/><Relationship Id="rId4" Type="http://schemas.openxmlformats.org/officeDocument/2006/relationships/video" Target="../media/media3.mp4"/><Relationship Id="rId9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jpg"/><Relationship Id="rId7" Type="http://schemas.openxmlformats.org/officeDocument/2006/relationships/image" Target="../media/image15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éo 7" title="Réflexion de l’eau de la piscine">
            <a:hlinkClick r:id="" action="ppaction://media"/>
            <a:extLst>
              <a:ext uri="{FF2B5EF4-FFF2-40B4-BE49-F238E27FC236}">
                <a16:creationId xmlns:a16="http://schemas.microsoft.com/office/drawing/2014/main" id="{805A70E9-0B9C-A330-7B58-2405A3EBF7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6000" contrast="-5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F6BC15-5E14-FF69-ACE3-7315BB05A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fr-FR" dirty="0"/>
              <a:t>Fan club </a:t>
            </a:r>
            <a:r>
              <a:rPr lang="fr-FR" sz="8000" b="1" dirty="0">
                <a:latin typeface="Aharoni" panose="020F0502020204030204" pitchFamily="2" charset="-79"/>
                <a:cs typeface="Aharoni" panose="020F0502020204030204" pitchFamily="2" charset="-79"/>
              </a:rPr>
              <a:t>Waterpolo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45128F-C7A8-F752-BC33-AB3E7372D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Eva Jeanne Romane Louise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BD2CE0-2A2B-59F8-E472-8DAA14ED4CDA}"/>
              </a:ext>
            </a:extLst>
          </p:cNvPr>
          <p:cNvSpPr txBox="1"/>
          <p:nvPr/>
        </p:nvSpPr>
        <p:spPr>
          <a:xfrm>
            <a:off x="3887372" y="660956"/>
            <a:ext cx="441725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dirty="0">
                <a:latin typeface="Aharoni"/>
                <a:cs typeface="Aharoni"/>
              </a:rPr>
              <a:t>Tous supporters !</a:t>
            </a:r>
            <a:endParaRPr lang="fr-FR" sz="2400">
              <a:latin typeface="Aharoni"/>
              <a:ea typeface="Calibr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369552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oiffe, casque, Équipement de protection individuelle&#10;&#10;Description générée automatiquement">
            <a:extLst>
              <a:ext uri="{FF2B5EF4-FFF2-40B4-BE49-F238E27FC236}">
                <a16:creationId xmlns:a16="http://schemas.microsoft.com/office/drawing/2014/main" id="{9A6DEA66-853B-1755-F071-300D83953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03" y="1529356"/>
            <a:ext cx="2143125" cy="21431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A27F30D-D931-4BFA-D303-39093D7EA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équipement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3D9769-304C-A8DC-0918-A192640AEDC1}"/>
              </a:ext>
            </a:extLst>
          </p:cNvPr>
          <p:cNvSpPr txBox="1"/>
          <p:nvPr/>
        </p:nvSpPr>
        <p:spPr>
          <a:xfrm>
            <a:off x="734675" y="2539671"/>
            <a:ext cx="233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Bonnet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8BDAE2-52A6-A988-33CD-881B8B52B092}"/>
              </a:ext>
            </a:extLst>
          </p:cNvPr>
          <p:cNvSpPr txBox="1"/>
          <p:nvPr/>
        </p:nvSpPr>
        <p:spPr>
          <a:xfrm>
            <a:off x="1304513" y="5084171"/>
            <a:ext cx="2040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Ballon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D38C54-B944-2A71-1916-7D6ACBDEEED5}"/>
              </a:ext>
            </a:extLst>
          </p:cNvPr>
          <p:cNvSpPr txBox="1"/>
          <p:nvPr/>
        </p:nvSpPr>
        <p:spPr>
          <a:xfrm>
            <a:off x="3345347" y="3867150"/>
            <a:ext cx="201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Plus impactant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C13B0C-3880-FE08-97DE-59FC5E585C1D}"/>
              </a:ext>
            </a:extLst>
          </p:cNvPr>
          <p:cNvSpPr txBox="1"/>
          <p:nvPr/>
        </p:nvSpPr>
        <p:spPr>
          <a:xfrm>
            <a:off x="7839489" y="3814834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Plus dynamique</a:t>
            </a:r>
          </a:p>
        </p:txBody>
      </p:sp>
      <p:pic>
        <p:nvPicPr>
          <p:cNvPr id="8" name="Image 7" descr="Une image contenant balle, équipement sportif, football&#10;&#10;Description générée automatiquement">
            <a:extLst>
              <a:ext uri="{FF2B5EF4-FFF2-40B4-BE49-F238E27FC236}">
                <a16:creationId xmlns:a16="http://schemas.microsoft.com/office/drawing/2014/main" id="{3FC61B7B-1432-9307-2E6C-53D100599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31" y="4349750"/>
            <a:ext cx="2257425" cy="2019300"/>
          </a:xfrm>
          <a:prstGeom prst="rect">
            <a:avLst/>
          </a:prstGeom>
        </p:spPr>
      </p:pic>
      <p:pic>
        <p:nvPicPr>
          <p:cNvPr id="10" name="Image 9" descr="Une image contenant texte, football, balle&#10;&#10;Description générée automatiquement">
            <a:extLst>
              <a:ext uri="{FF2B5EF4-FFF2-40B4-BE49-F238E27FC236}">
                <a16:creationId xmlns:a16="http://schemas.microsoft.com/office/drawing/2014/main" id="{9BFD27D1-875B-E911-0634-69187F964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7" y="4349750"/>
            <a:ext cx="2143125" cy="2143125"/>
          </a:xfrm>
          <a:prstGeom prst="rect">
            <a:avLst/>
          </a:prstGeom>
        </p:spPr>
      </p:pic>
      <p:pic>
        <p:nvPicPr>
          <p:cNvPr id="14" name="Image 13" descr="Une image contenant Accessoire de mode&#10;&#10;Description générée automatiquement">
            <a:extLst>
              <a:ext uri="{FF2B5EF4-FFF2-40B4-BE49-F238E27FC236}">
                <a16:creationId xmlns:a16="http://schemas.microsoft.com/office/drawing/2014/main" id="{00AC9BE3-8763-9E8A-922B-AB99B373B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7" y="1529357"/>
            <a:ext cx="2143125" cy="2143125"/>
          </a:xfrm>
          <a:prstGeom prst="rect">
            <a:avLst/>
          </a:prstGeom>
        </p:spPr>
      </p:pic>
      <p:pic>
        <p:nvPicPr>
          <p:cNvPr id="16" name="Image 15" descr="Une image contenant Casques, casque, masque&#10;&#10;Description générée automatiquement">
            <a:extLst>
              <a:ext uri="{FF2B5EF4-FFF2-40B4-BE49-F238E27FC236}">
                <a16:creationId xmlns:a16="http://schemas.microsoft.com/office/drawing/2014/main" id="{B74C738B-A93B-EADC-850A-17A8306F6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941" y="1468109"/>
            <a:ext cx="2143125" cy="2143125"/>
          </a:xfrm>
          <a:prstGeom prst="rect">
            <a:avLst/>
          </a:prstGeom>
        </p:spPr>
      </p:pic>
      <p:pic>
        <p:nvPicPr>
          <p:cNvPr id="18" name="Image 17" descr="Une image contenant balle, équipement sportif, football, balle de tennis&#10;&#10;Description générée automatiquement">
            <a:extLst>
              <a:ext uri="{FF2B5EF4-FFF2-40B4-BE49-F238E27FC236}">
                <a16:creationId xmlns:a16="http://schemas.microsoft.com/office/drawing/2014/main" id="{B5AAE064-A443-F8F0-E9AE-BF1ED00B9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98" y="4387766"/>
            <a:ext cx="1854476" cy="18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01372-FB9F-5A5F-E632-F8B2FA2E3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Parties du corps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B03BA3-BF53-855C-9EF7-6031E076DD2F}"/>
              </a:ext>
            </a:extLst>
          </p:cNvPr>
          <p:cNvSpPr txBox="1"/>
          <p:nvPr/>
        </p:nvSpPr>
        <p:spPr>
          <a:xfrm>
            <a:off x="5441129" y="2222057"/>
            <a:ext cx="250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haroni" panose="02010803020104030203" pitchFamily="2" charset="-79"/>
                <a:cs typeface="Aharoni" panose="02010803020104030203" pitchFamily="2" charset="-79"/>
              </a:rPr>
              <a:t>jambes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1B9F2C-F674-2A38-E7E5-F7AB64B247BA}"/>
              </a:ext>
            </a:extLst>
          </p:cNvPr>
          <p:cNvSpPr txBox="1"/>
          <p:nvPr/>
        </p:nvSpPr>
        <p:spPr>
          <a:xfrm>
            <a:off x="7097781" y="3099316"/>
            <a:ext cx="3273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haroni" panose="02010803020104030203" pitchFamily="2" charset="-79"/>
                <a:cs typeface="Aharoni" panose="02010803020104030203" pitchFamily="2" charset="-79"/>
              </a:rPr>
              <a:t>bras</a:t>
            </a:r>
          </a:p>
        </p:txBody>
      </p:sp>
      <p:pic>
        <p:nvPicPr>
          <p:cNvPr id="6" name="Image 5" descr="Une image contenant sport, water polo, compétition sportive, équipement sportif&#10;&#10;Description générée automatiquement">
            <a:extLst>
              <a:ext uri="{FF2B5EF4-FFF2-40B4-BE49-F238E27FC236}">
                <a16:creationId xmlns:a16="http://schemas.microsoft.com/office/drawing/2014/main" id="{0A72FF7D-BF95-FFD0-105C-13014074F1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87" y="839557"/>
            <a:ext cx="2619375" cy="1743075"/>
          </a:xfrm>
          <a:prstGeom prst="rect">
            <a:avLst/>
          </a:prstGeom>
        </p:spPr>
      </p:pic>
      <p:pic>
        <p:nvPicPr>
          <p:cNvPr id="8" name="Image 7" descr="Une image contenant sport, water polo, compétition sportive, équipement sportif&#10;&#10;Description générée automatiquement">
            <a:extLst>
              <a:ext uri="{FF2B5EF4-FFF2-40B4-BE49-F238E27FC236}">
                <a16:creationId xmlns:a16="http://schemas.microsoft.com/office/drawing/2014/main" id="{C51B503F-616F-30B8-E262-1BB7DFC81E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2946631"/>
            <a:ext cx="2895600" cy="1581150"/>
          </a:xfrm>
          <a:prstGeom prst="rect">
            <a:avLst/>
          </a:prstGeom>
        </p:spPr>
      </p:pic>
      <p:pic>
        <p:nvPicPr>
          <p:cNvPr id="10" name="Image 9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34EA36E1-E963-F230-A8E1-FD891BE67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50" y="4774644"/>
            <a:ext cx="1780012" cy="1581151"/>
          </a:xfrm>
          <a:prstGeom prst="rect">
            <a:avLst/>
          </a:prstGeom>
        </p:spPr>
      </p:pic>
      <p:pic>
        <p:nvPicPr>
          <p:cNvPr id="12" name="Evolution of Shooting featuring Tony Azevedo (6-8 Sports)">
            <a:hlinkClick r:id="" action="ppaction://media"/>
            <a:extLst>
              <a:ext uri="{FF2B5EF4-FFF2-40B4-BE49-F238E27FC236}">
                <a16:creationId xmlns:a16="http://schemas.microsoft.com/office/drawing/2014/main" id="{4F16840C-775B-097B-71C6-5CCE4FA8A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04485" y="4505104"/>
            <a:ext cx="3273287" cy="1841224"/>
          </a:xfrm>
          <a:prstGeom prst="rect">
            <a:avLst/>
          </a:prstGeom>
        </p:spPr>
      </p:pic>
      <p:pic>
        <p:nvPicPr>
          <p:cNvPr id="13" name="How does a #WaterPolo player shoot 🤔 Here is the answer 😉">
            <a:hlinkClick r:id="" action="ppaction://media"/>
            <a:extLst>
              <a:ext uri="{FF2B5EF4-FFF2-40B4-BE49-F238E27FC236}">
                <a16:creationId xmlns:a16="http://schemas.microsoft.com/office/drawing/2014/main" id="{D5FAF514-2394-C271-54FC-D2144C35B3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338" y="1689661"/>
            <a:ext cx="2619375" cy="4656667"/>
          </a:xfrm>
          <a:prstGeom prst="rect">
            <a:avLst/>
          </a:prstGeom>
        </p:spPr>
      </p:pic>
      <p:pic>
        <p:nvPicPr>
          <p:cNvPr id="14" name="Frog 🐸 swimming in water">
            <a:hlinkClick r:id="" action="ppaction://media"/>
            <a:extLst>
              <a:ext uri="{FF2B5EF4-FFF2-40B4-BE49-F238E27FC236}">
                <a16:creationId xmlns:a16="http://schemas.microsoft.com/office/drawing/2014/main" id="{043E4464-4AD3-61C8-DAD9-B41FE8C816B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12124" y="1731755"/>
            <a:ext cx="1363360" cy="242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823D790-8E9D-4D9E-DF98-6CC2014B6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/>
          <a:stretch/>
        </p:blipFill>
        <p:spPr>
          <a:xfrm>
            <a:off x="1386348" y="61442"/>
            <a:ext cx="9496632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port, compétition sportive, water polo, eau&#10;&#10;Description générée automatiquement">
            <a:extLst>
              <a:ext uri="{FF2B5EF4-FFF2-40B4-BE49-F238E27FC236}">
                <a16:creationId xmlns:a16="http://schemas.microsoft.com/office/drawing/2014/main" id="{2C8D849B-CEB7-9D53-292F-693E126810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79" y="0"/>
            <a:ext cx="9151842" cy="685800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3954B7D-A912-F076-1224-E7DD58E8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3397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Présentation rapide du sport</a:t>
            </a:r>
          </a:p>
        </p:txBody>
      </p:sp>
    </p:spTree>
    <p:extLst>
      <p:ext uri="{BB962C8B-B14F-4D97-AF65-F5344CB8AC3E}">
        <p14:creationId xmlns:p14="http://schemas.microsoft.com/office/powerpoint/2010/main" val="2706586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drapeau, symbole&#10;&#10;Description générée automatiquement">
            <a:extLst>
              <a:ext uri="{FF2B5EF4-FFF2-40B4-BE49-F238E27FC236}">
                <a16:creationId xmlns:a16="http://schemas.microsoft.com/office/drawing/2014/main" id="{C33AC7AF-D02F-5CCE-1F61-2CBB12B90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6292">
            <a:off x="368103" y="1828119"/>
            <a:ext cx="2472140" cy="24721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1D880B-E1AE-CDDA-4393-4DB7EC52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waterpolo en quelques mots: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1CD684-1E37-974C-DF75-223E217ECD82}"/>
              </a:ext>
            </a:extLst>
          </p:cNvPr>
          <p:cNvSpPr txBox="1"/>
          <p:nvPr/>
        </p:nvSpPr>
        <p:spPr>
          <a:xfrm>
            <a:off x="3632442" y="1657187"/>
            <a:ext cx="189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Dérivé du polo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7B762D-82A9-0BBA-C478-3E67CAB6C8E2}"/>
              </a:ext>
            </a:extLst>
          </p:cNvPr>
          <p:cNvSpPr txBox="1"/>
          <p:nvPr/>
        </p:nvSpPr>
        <p:spPr>
          <a:xfrm>
            <a:off x="146939" y="3493913"/>
            <a:ext cx="276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Crée en 1870 en Angleterre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6C216A-99D0-792E-A6C2-41AB0CB51224}"/>
              </a:ext>
            </a:extLst>
          </p:cNvPr>
          <p:cNvSpPr txBox="1"/>
          <p:nvPr/>
        </p:nvSpPr>
        <p:spPr>
          <a:xfrm>
            <a:off x="8459313" y="1901087"/>
            <a:ext cx="392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Première apparition aux JO en 1900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A8C731-8932-82DB-4718-76D602EC4855}"/>
              </a:ext>
            </a:extLst>
          </p:cNvPr>
          <p:cNvSpPr txBox="1"/>
          <p:nvPr/>
        </p:nvSpPr>
        <p:spPr>
          <a:xfrm>
            <a:off x="5949010" y="2978186"/>
            <a:ext cx="266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Deux équipes de 7 joueurs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EC3B46-AE6A-F656-A3AC-2B96FAF4D396}"/>
              </a:ext>
            </a:extLst>
          </p:cNvPr>
          <p:cNvSpPr txBox="1"/>
          <p:nvPr/>
        </p:nvSpPr>
        <p:spPr>
          <a:xfrm>
            <a:off x="664477" y="5127808"/>
            <a:ext cx="208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Jeu aquatique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F8548F-EF67-700E-8339-3506DFC02F48}"/>
              </a:ext>
            </a:extLst>
          </p:cNvPr>
          <p:cNvSpPr txBox="1"/>
          <p:nvPr/>
        </p:nvSpPr>
        <p:spPr>
          <a:xfrm>
            <a:off x="4873730" y="4255225"/>
            <a:ext cx="230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gardien porte le n°1 et le bonnet rouge</a:t>
            </a:r>
          </a:p>
        </p:txBody>
      </p:sp>
      <p:pic>
        <p:nvPicPr>
          <p:cNvPr id="11" name="Image 10" descr="Une image contenant compétition sportive, sport, plein air, polo&#10;&#10;Description générée automatiquement">
            <a:extLst>
              <a:ext uri="{FF2B5EF4-FFF2-40B4-BE49-F238E27FC236}">
                <a16:creationId xmlns:a16="http://schemas.microsoft.com/office/drawing/2014/main" id="{D5E5158B-4A3C-13B6-B958-76720A1E1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73" y="2102211"/>
            <a:ext cx="2552700" cy="1790700"/>
          </a:xfrm>
          <a:prstGeom prst="rect">
            <a:avLst/>
          </a:prstGeom>
        </p:spPr>
      </p:pic>
      <p:pic>
        <p:nvPicPr>
          <p:cNvPr id="17" name="Image 16" descr="Une image contenant sport, eau, water polo, compétition sportive&#10;&#10;Description générée automatiquement">
            <a:extLst>
              <a:ext uri="{FF2B5EF4-FFF2-40B4-BE49-F238E27FC236}">
                <a16:creationId xmlns:a16="http://schemas.microsoft.com/office/drawing/2014/main" id="{8EF04BE5-E33C-3951-5E4B-C002CE423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48" y="2467757"/>
            <a:ext cx="2095500" cy="1495425"/>
          </a:xfrm>
          <a:prstGeom prst="rect">
            <a:avLst/>
          </a:prstGeom>
        </p:spPr>
      </p:pic>
      <p:pic>
        <p:nvPicPr>
          <p:cNvPr id="20" name="Image 19" descr="Une image contenant Police, Graphique, écriture manuscrite, clipart&#10;&#10;Description générée automatiquement">
            <a:extLst>
              <a:ext uri="{FF2B5EF4-FFF2-40B4-BE49-F238E27FC236}">
                <a16:creationId xmlns:a16="http://schemas.microsoft.com/office/drawing/2014/main" id="{5E390223-8953-1ACF-A2C3-A1557F643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61" y="4607828"/>
            <a:ext cx="1517548" cy="187815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120268C-9CF0-3052-7134-BB6404C7F672}"/>
              </a:ext>
            </a:extLst>
          </p:cNvPr>
          <p:cNvSpPr txBox="1"/>
          <p:nvPr/>
        </p:nvSpPr>
        <p:spPr>
          <a:xfrm>
            <a:off x="8884912" y="4206686"/>
            <a:ext cx="307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 en 2000 pour les femmes)</a:t>
            </a:r>
          </a:p>
          <a:p>
            <a:endParaRPr lang="fr-FR" dirty="0"/>
          </a:p>
        </p:txBody>
      </p:sp>
      <p:pic>
        <p:nvPicPr>
          <p:cNvPr id="22" name="Image 21" descr="Une image contenant sport, compétition sportive, water polo, équipement sportif&#10;&#10;Description générée automatiquement">
            <a:extLst>
              <a:ext uri="{FF2B5EF4-FFF2-40B4-BE49-F238E27FC236}">
                <a16:creationId xmlns:a16="http://schemas.microsoft.com/office/drawing/2014/main" id="{C0CB9651-752D-0594-F8E9-5109272D6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44" y="4987281"/>
            <a:ext cx="3028950" cy="1514475"/>
          </a:xfrm>
          <a:prstGeom prst="rect">
            <a:avLst/>
          </a:prstGeom>
        </p:spPr>
      </p:pic>
      <p:pic>
        <p:nvPicPr>
          <p:cNvPr id="24" name="Image 23" descr="Une image contenant sport, compétition sportive, water polo, équipement sportif&#10;&#10;Description générée automatiquement">
            <a:extLst>
              <a:ext uri="{FF2B5EF4-FFF2-40B4-BE49-F238E27FC236}">
                <a16:creationId xmlns:a16="http://schemas.microsoft.com/office/drawing/2014/main" id="{58D34811-A16A-1D48-F4DC-E087EED27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746" y="4901556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6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lipart, symbole, Graphique, silhouette&#10;&#10;Description générée automatiquement">
            <a:extLst>
              <a:ext uri="{FF2B5EF4-FFF2-40B4-BE49-F238E27FC236}">
                <a16:creationId xmlns:a16="http://schemas.microsoft.com/office/drawing/2014/main" id="{D1A00C71-1418-7CFE-E7F0-CBAAC9E9B8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26" y="561975"/>
            <a:ext cx="6330950" cy="633095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FB0352-0A1A-50C4-7F72-479411798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9250" y="1681163"/>
            <a:ext cx="5157787" cy="823912"/>
          </a:xfrm>
        </p:spPr>
        <p:txBody>
          <a:bodyPr>
            <a:noAutofit/>
          </a:bodyPr>
          <a:lstStyle/>
          <a:p>
            <a:r>
              <a:rPr lang="fr-FR" sz="54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valeurs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95380A-4C05-979A-90BC-C1BB31357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9250" y="2857500"/>
            <a:ext cx="4378325" cy="3332162"/>
          </a:xfrm>
        </p:spPr>
        <p:txBody>
          <a:bodyPr/>
          <a:lstStyle/>
          <a:p>
            <a:r>
              <a:rPr lang="fr-FR" dirty="0"/>
              <a:t>Fairplay</a:t>
            </a:r>
          </a:p>
          <a:p>
            <a:r>
              <a:rPr lang="fr-FR" dirty="0"/>
              <a:t>Esprit d’équipe</a:t>
            </a:r>
          </a:p>
          <a:p>
            <a:r>
              <a:rPr lang="fr-FR" dirty="0"/>
              <a:t>respect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83FAF9B-DCC0-3AC4-3154-4CF27D91E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fr-FR" sz="48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Qualités développées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FAD7606-69AC-C52E-3921-EB9E2F23C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57499"/>
            <a:ext cx="5183188" cy="3332163"/>
          </a:xfrm>
        </p:spPr>
        <p:txBody>
          <a:bodyPr/>
          <a:lstStyle/>
          <a:p>
            <a:r>
              <a:rPr lang="fr-FR" dirty="0"/>
              <a:t>Agilité</a:t>
            </a:r>
          </a:p>
          <a:p>
            <a:r>
              <a:rPr lang="fr-FR" dirty="0"/>
              <a:t>Force</a:t>
            </a:r>
          </a:p>
          <a:p>
            <a:r>
              <a:rPr lang="fr-FR" dirty="0"/>
              <a:t>Vitesse</a:t>
            </a:r>
          </a:p>
          <a:p>
            <a:r>
              <a:rPr lang="fr-FR" dirty="0"/>
              <a:t>Endurance</a:t>
            </a:r>
          </a:p>
        </p:txBody>
      </p:sp>
    </p:spTree>
    <p:extLst>
      <p:ext uri="{BB962C8B-B14F-4D97-AF65-F5344CB8AC3E}">
        <p14:creationId xmlns:p14="http://schemas.microsoft.com/office/powerpoint/2010/main" val="3142687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6CDC88-6A28-304A-9627-BF4E363D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Grands noms du waterpolo: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D3A8E6-75AE-77B3-C186-A7C1004FFD8C}"/>
              </a:ext>
            </a:extLst>
          </p:cNvPr>
          <p:cNvSpPr txBox="1"/>
          <p:nvPr/>
        </p:nvSpPr>
        <p:spPr>
          <a:xfrm>
            <a:off x="2345635" y="2105561"/>
            <a:ext cx="29949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Meilleure équipe :</a:t>
            </a:r>
          </a:p>
          <a:p>
            <a:pPr algn="r"/>
            <a:endParaRPr lang="fr-FR" dirty="0"/>
          </a:p>
          <a:p>
            <a:pPr algn="r"/>
            <a:r>
              <a:rPr lang="fr-FR" sz="4000" dirty="0"/>
              <a:t>Hongrie</a:t>
            </a:r>
          </a:p>
          <a:p>
            <a:pPr algn="r"/>
            <a:endParaRPr lang="fr-FR" dirty="0"/>
          </a:p>
          <a:p>
            <a:pPr algn="r"/>
            <a:r>
              <a:rPr lang="fr-FR" dirty="0"/>
              <a:t>9 fois championne olympique</a:t>
            </a:r>
          </a:p>
          <a:p>
            <a:pPr algn="r"/>
            <a:r>
              <a:rPr lang="fr-FR" dirty="0"/>
              <a:t>12 fois consécutives sur le podium (entre 1928 et 1980)</a:t>
            </a:r>
          </a:p>
          <a:p>
            <a:pPr algn="r"/>
            <a:r>
              <a:rPr lang="fr-FR" dirty="0"/>
              <a:t>5 titres en 7 éditions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F8853D-8D08-462B-B5F2-3EF6E6EA9700}"/>
              </a:ext>
            </a:extLst>
          </p:cNvPr>
          <p:cNvSpPr txBox="1"/>
          <p:nvPr/>
        </p:nvSpPr>
        <p:spPr>
          <a:xfrm>
            <a:off x="5565913" y="2382559"/>
            <a:ext cx="42804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/>
              <a:t>Dezso</a:t>
            </a:r>
            <a:r>
              <a:rPr lang="fr-FR" sz="4000" dirty="0"/>
              <a:t> Gyarmati</a:t>
            </a:r>
          </a:p>
          <a:p>
            <a:r>
              <a:rPr lang="fr-FR" dirty="0"/>
              <a:t>(1927-2013°</a:t>
            </a:r>
          </a:p>
          <a:p>
            <a:endParaRPr lang="fr-FR" dirty="0"/>
          </a:p>
          <a:p>
            <a:r>
              <a:rPr lang="fr-FR" dirty="0"/>
              <a:t>5 médailles olympique</a:t>
            </a:r>
          </a:p>
          <a:p>
            <a:r>
              <a:rPr lang="fr-FR" dirty="0"/>
              <a:t>Connu pour sa vitesse ( 100m en 58,5 s)</a:t>
            </a:r>
          </a:p>
          <a:p>
            <a:r>
              <a:rPr lang="fr-FR" dirty="0"/>
              <a:t>Devient sélectionneur par la suite</a:t>
            </a:r>
          </a:p>
        </p:txBody>
      </p:sp>
    </p:spTree>
    <p:extLst>
      <p:ext uri="{BB962C8B-B14F-4D97-AF65-F5344CB8AC3E}">
        <p14:creationId xmlns:p14="http://schemas.microsoft.com/office/powerpoint/2010/main" val="80350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7CACFB-8093-AEE5-A2DC-73CDC7E7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947317" y="543729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Nos recherches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39472B-C55D-627F-FD61-F9E865E59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964" r="1567" b="1105"/>
          <a:stretch/>
        </p:blipFill>
        <p:spPr bwMode="auto">
          <a:xfrm rot="16200000">
            <a:off x="3984614" y="-1095375"/>
            <a:ext cx="6070621" cy="9048749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79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poisson, syngnathe, eau, Organisme&#10;&#10;Description générée automatiquement">
            <a:extLst>
              <a:ext uri="{FF2B5EF4-FFF2-40B4-BE49-F238E27FC236}">
                <a16:creationId xmlns:a16="http://schemas.microsoft.com/office/drawing/2014/main" id="{033288F2-8010-EC62-38AD-9E8ABA781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1231085"/>
            <a:ext cx="2266950" cy="1508552"/>
          </a:xfrm>
          <a:prstGeom prst="rect">
            <a:avLst/>
          </a:prstGeom>
        </p:spPr>
      </p:pic>
      <p:pic>
        <p:nvPicPr>
          <p:cNvPr id="12" name="Image 11" descr="Une image contenant mammifère, Mammifère marin, Phoque commun, eau&#10;&#10;Description générée automatiquement">
            <a:extLst>
              <a:ext uri="{FF2B5EF4-FFF2-40B4-BE49-F238E27FC236}">
                <a16:creationId xmlns:a16="http://schemas.microsoft.com/office/drawing/2014/main" id="{DF20DCAE-4B53-E36F-00B4-13DF3A373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5" y="2933120"/>
            <a:ext cx="2838450" cy="16097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099A55-B7F3-0486-DD84-18C14AC3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886036" y="349352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Mascottes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45DC4C-C2FB-4DAB-96F6-E28A142BEE8E}"/>
              </a:ext>
            </a:extLst>
          </p:cNvPr>
          <p:cNvSpPr txBox="1"/>
          <p:nvPr/>
        </p:nvSpPr>
        <p:spPr>
          <a:xfrm>
            <a:off x="10045157" y="6086729"/>
            <a:ext cx="2875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Phoque l’on gagne</a:t>
            </a:r>
          </a:p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Croa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yez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en vous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3D77A6-4A09-B619-2F89-D2B80EDF3E2A}"/>
              </a:ext>
            </a:extLst>
          </p:cNvPr>
          <p:cNvSpPr txBox="1"/>
          <p:nvPr/>
        </p:nvSpPr>
        <p:spPr>
          <a:xfrm>
            <a:off x="4479234" y="1766604"/>
            <a:ext cx="3220693" cy="584775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haroni" panose="02010803020104030203" pitchFamily="2" charset="-79"/>
                <a:cs typeface="Aharoni" panose="02010803020104030203" pitchFamily="2" charset="-79"/>
              </a:rPr>
              <a:t>hippocampe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4EA247-B0FF-0879-C5F4-1FAAA4E5A012}"/>
              </a:ext>
            </a:extLst>
          </p:cNvPr>
          <p:cNvSpPr txBox="1"/>
          <p:nvPr/>
        </p:nvSpPr>
        <p:spPr>
          <a:xfrm>
            <a:off x="4479234" y="3505349"/>
            <a:ext cx="1908313" cy="646331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haroni" panose="02010803020104030203" pitchFamily="2" charset="-79"/>
                <a:cs typeface="Aharoni" panose="02010803020104030203" pitchFamily="2" charset="-79"/>
              </a:rPr>
              <a:t>phoque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41D17B-0249-0C01-D26A-877B59CC533C}"/>
              </a:ext>
            </a:extLst>
          </p:cNvPr>
          <p:cNvSpPr txBox="1"/>
          <p:nvPr/>
        </p:nvSpPr>
        <p:spPr>
          <a:xfrm>
            <a:off x="7700755" y="1616564"/>
            <a:ext cx="3286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Reference aux origines du sport</a:t>
            </a:r>
          </a:p>
          <a:p>
            <a:r>
              <a:rPr lang="fr-FR" dirty="0"/>
              <a:t>Pas très rapide et agile</a:t>
            </a:r>
          </a:p>
          <a:p>
            <a:r>
              <a:rPr lang="fr-FR" dirty="0"/>
              <a:t>aquatique</a:t>
            </a:r>
          </a:p>
          <a:p>
            <a:r>
              <a:rPr lang="fr-FR" dirty="0"/>
              <a:t>solitaire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92FB42-9BD9-230C-3B60-0054B73FDC31}"/>
              </a:ext>
            </a:extLst>
          </p:cNvPr>
          <p:cNvSpPr txBox="1"/>
          <p:nvPr/>
        </p:nvSpPr>
        <p:spPr>
          <a:xfrm>
            <a:off x="6944139" y="2934559"/>
            <a:ext cx="3551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Force</a:t>
            </a:r>
          </a:p>
          <a:p>
            <a:r>
              <a:rPr lang="fr-FR" dirty="0"/>
              <a:t>Vis en groupe</a:t>
            </a:r>
          </a:p>
          <a:p>
            <a:r>
              <a:rPr lang="fr-FR" dirty="0"/>
              <a:t>Aquatique et terrestre</a:t>
            </a:r>
          </a:p>
          <a:p>
            <a:r>
              <a:rPr lang="fr-FR" dirty="0"/>
              <a:t>Vis dans la Manche</a:t>
            </a:r>
          </a:p>
          <a:p>
            <a:r>
              <a:rPr lang="fr-FR" dirty="0"/>
              <a:t>Trop mignon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2E4DE8-AB17-60CA-BA26-41065E8372F4}"/>
              </a:ext>
            </a:extLst>
          </p:cNvPr>
          <p:cNvSpPr txBox="1"/>
          <p:nvPr/>
        </p:nvSpPr>
        <p:spPr>
          <a:xfrm>
            <a:off x="7563793" y="4797080"/>
            <a:ext cx="3154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Français</a:t>
            </a:r>
          </a:p>
          <a:p>
            <a:r>
              <a:rPr lang="fr-FR" dirty="0"/>
              <a:t>Saute</a:t>
            </a:r>
          </a:p>
          <a:p>
            <a:r>
              <a:rPr lang="fr-FR" dirty="0"/>
              <a:t>Agile</a:t>
            </a:r>
          </a:p>
          <a:p>
            <a:r>
              <a:rPr lang="fr-FR" dirty="0"/>
              <a:t>Aquatique et terrestre</a:t>
            </a:r>
          </a:p>
        </p:txBody>
      </p:sp>
      <p:pic>
        <p:nvPicPr>
          <p:cNvPr id="16" name="Image 15" descr="Une image contenant grenouille, amphibien, herbe, Rainette&#10;&#10;Description générée automatiquement">
            <a:extLst>
              <a:ext uri="{FF2B5EF4-FFF2-40B4-BE49-F238E27FC236}">
                <a16:creationId xmlns:a16="http://schemas.microsoft.com/office/drawing/2014/main" id="{A9E0AA66-71DA-7533-6F5B-BD0404AAB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5" y="4660209"/>
            <a:ext cx="2413381" cy="16097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B2DE09C-71AD-BDF0-61B3-AB156695252A}"/>
              </a:ext>
            </a:extLst>
          </p:cNvPr>
          <p:cNvSpPr txBox="1"/>
          <p:nvPr/>
        </p:nvSpPr>
        <p:spPr>
          <a:xfrm>
            <a:off x="4609042" y="5141630"/>
            <a:ext cx="2674454" cy="646331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haroni" panose="02010803020104030203" pitchFamily="2" charset="-79"/>
                <a:cs typeface="Aharoni" panose="02010803020104030203" pitchFamily="2" charset="-79"/>
              </a:rPr>
              <a:t>grenouille</a:t>
            </a:r>
          </a:p>
        </p:txBody>
      </p:sp>
      <p:pic>
        <p:nvPicPr>
          <p:cNvPr id="18" name="Graphique 17" descr="Badge Tick1 avec un remplissage uni">
            <a:extLst>
              <a:ext uri="{FF2B5EF4-FFF2-40B4-BE49-F238E27FC236}">
                <a16:creationId xmlns:a16="http://schemas.microsoft.com/office/drawing/2014/main" id="{6BD82B0D-64E7-623F-3268-CF13B2CB3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7659" y="1676933"/>
            <a:ext cx="272268" cy="272268"/>
          </a:xfrm>
          <a:prstGeom prst="rect">
            <a:avLst/>
          </a:prstGeom>
        </p:spPr>
      </p:pic>
      <p:pic>
        <p:nvPicPr>
          <p:cNvPr id="19" name="Graphique 18" descr="Badge Tick1 avec un remplissage uni">
            <a:extLst>
              <a:ext uri="{FF2B5EF4-FFF2-40B4-BE49-F238E27FC236}">
                <a16:creationId xmlns:a16="http://schemas.microsoft.com/office/drawing/2014/main" id="{9EBE086D-4BEF-5712-6B99-055077E9D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5598" y="2975315"/>
            <a:ext cx="272268" cy="272268"/>
          </a:xfrm>
          <a:prstGeom prst="rect">
            <a:avLst/>
          </a:prstGeom>
        </p:spPr>
      </p:pic>
      <p:pic>
        <p:nvPicPr>
          <p:cNvPr id="20" name="Graphique 19" descr="Badge Tick1 avec un remplissage uni">
            <a:extLst>
              <a:ext uri="{FF2B5EF4-FFF2-40B4-BE49-F238E27FC236}">
                <a16:creationId xmlns:a16="http://schemas.microsoft.com/office/drawing/2014/main" id="{C8CAC880-1D2D-401A-C1FD-763391DA3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5598" y="3287034"/>
            <a:ext cx="272268" cy="272268"/>
          </a:xfrm>
          <a:prstGeom prst="rect">
            <a:avLst/>
          </a:prstGeom>
        </p:spPr>
      </p:pic>
      <p:pic>
        <p:nvPicPr>
          <p:cNvPr id="21" name="Graphique 20" descr="Badge Tick1 avec un remplissage uni">
            <a:extLst>
              <a:ext uri="{FF2B5EF4-FFF2-40B4-BE49-F238E27FC236}">
                <a16:creationId xmlns:a16="http://schemas.microsoft.com/office/drawing/2014/main" id="{373C0211-B544-13A7-B3C8-A6568442E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5598" y="3548306"/>
            <a:ext cx="272268" cy="272268"/>
          </a:xfrm>
          <a:prstGeom prst="rect">
            <a:avLst/>
          </a:prstGeom>
        </p:spPr>
      </p:pic>
      <p:pic>
        <p:nvPicPr>
          <p:cNvPr id="22" name="Graphique 21" descr="Badge Tick1 avec un remplissage uni">
            <a:extLst>
              <a:ext uri="{FF2B5EF4-FFF2-40B4-BE49-F238E27FC236}">
                <a16:creationId xmlns:a16="http://schemas.microsoft.com/office/drawing/2014/main" id="{57CA4977-FA96-853E-425E-F2151F838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5598" y="3828514"/>
            <a:ext cx="272268" cy="272268"/>
          </a:xfrm>
          <a:prstGeom prst="rect">
            <a:avLst/>
          </a:prstGeom>
        </p:spPr>
      </p:pic>
      <p:pic>
        <p:nvPicPr>
          <p:cNvPr id="23" name="Graphique 22" descr="Badge Tick1 avec un remplissage uni">
            <a:extLst>
              <a:ext uri="{FF2B5EF4-FFF2-40B4-BE49-F238E27FC236}">
                <a16:creationId xmlns:a16="http://schemas.microsoft.com/office/drawing/2014/main" id="{E59F5368-CCF7-BC2E-10B3-D691FB208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5252" y="4858933"/>
            <a:ext cx="272268" cy="272268"/>
          </a:xfrm>
          <a:prstGeom prst="rect">
            <a:avLst/>
          </a:prstGeom>
        </p:spPr>
      </p:pic>
      <p:pic>
        <p:nvPicPr>
          <p:cNvPr id="24" name="Graphique 23" descr="Badge Tick1 avec un remplissage uni">
            <a:extLst>
              <a:ext uri="{FF2B5EF4-FFF2-40B4-BE49-F238E27FC236}">
                <a16:creationId xmlns:a16="http://schemas.microsoft.com/office/drawing/2014/main" id="{212B0D2C-0786-ADD9-F8DA-3382DBA84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3389" y="5155903"/>
            <a:ext cx="272268" cy="272268"/>
          </a:xfrm>
          <a:prstGeom prst="rect">
            <a:avLst/>
          </a:prstGeom>
        </p:spPr>
      </p:pic>
      <p:pic>
        <p:nvPicPr>
          <p:cNvPr id="25" name="Graphique 24" descr="Badge Tick1 avec un remplissage uni">
            <a:extLst>
              <a:ext uri="{FF2B5EF4-FFF2-40B4-BE49-F238E27FC236}">
                <a16:creationId xmlns:a16="http://schemas.microsoft.com/office/drawing/2014/main" id="{30CD9A9D-3AF2-5138-C863-61A0D903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2457" y="5452735"/>
            <a:ext cx="272268" cy="272268"/>
          </a:xfrm>
          <a:prstGeom prst="rect">
            <a:avLst/>
          </a:prstGeom>
        </p:spPr>
      </p:pic>
      <p:pic>
        <p:nvPicPr>
          <p:cNvPr id="26" name="Graphique 25" descr="Badge Tick1 avec un remplissage uni">
            <a:extLst>
              <a:ext uri="{FF2B5EF4-FFF2-40B4-BE49-F238E27FC236}">
                <a16:creationId xmlns:a16="http://schemas.microsoft.com/office/drawing/2014/main" id="{ADBFC1A8-19BE-42A7-4170-45B6CCCB6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1991" y="5725003"/>
            <a:ext cx="272268" cy="272268"/>
          </a:xfrm>
          <a:prstGeom prst="rect">
            <a:avLst/>
          </a:prstGeom>
        </p:spPr>
      </p:pic>
      <p:pic>
        <p:nvPicPr>
          <p:cNvPr id="28" name="Graphique 27" descr="Badge croix avec un remplissage uni">
            <a:extLst>
              <a:ext uri="{FF2B5EF4-FFF2-40B4-BE49-F238E27FC236}">
                <a16:creationId xmlns:a16="http://schemas.microsoft.com/office/drawing/2014/main" id="{9CFFB65B-04F5-B55E-64F5-A04B7E85C5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5598" y="4125116"/>
            <a:ext cx="272268" cy="272268"/>
          </a:xfrm>
          <a:prstGeom prst="rect">
            <a:avLst/>
          </a:prstGeom>
        </p:spPr>
      </p:pic>
      <p:pic>
        <p:nvPicPr>
          <p:cNvPr id="30" name="Graphique 29" descr="Badge croix avec un remplissage uni">
            <a:extLst>
              <a:ext uri="{FF2B5EF4-FFF2-40B4-BE49-F238E27FC236}">
                <a16:creationId xmlns:a16="http://schemas.microsoft.com/office/drawing/2014/main" id="{2225D137-EF72-8D2F-0DEC-00DA04340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7659" y="1955259"/>
            <a:ext cx="272268" cy="272268"/>
          </a:xfrm>
          <a:prstGeom prst="rect">
            <a:avLst/>
          </a:prstGeom>
        </p:spPr>
      </p:pic>
      <p:pic>
        <p:nvPicPr>
          <p:cNvPr id="31" name="Graphique 30" descr="Badge croix avec un remplissage uni">
            <a:extLst>
              <a:ext uri="{FF2B5EF4-FFF2-40B4-BE49-F238E27FC236}">
                <a16:creationId xmlns:a16="http://schemas.microsoft.com/office/drawing/2014/main" id="{8760A44B-FAC2-DFB2-A4B2-B06F65096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7659" y="2498661"/>
            <a:ext cx="272268" cy="272268"/>
          </a:xfrm>
          <a:prstGeom prst="rect">
            <a:avLst/>
          </a:prstGeom>
        </p:spPr>
      </p:pic>
      <p:pic>
        <p:nvPicPr>
          <p:cNvPr id="32" name="Graphique 31" descr="Badge Tick1 avec un remplissage uni">
            <a:extLst>
              <a:ext uri="{FF2B5EF4-FFF2-40B4-BE49-F238E27FC236}">
                <a16:creationId xmlns:a16="http://schemas.microsoft.com/office/drawing/2014/main" id="{1E201B3A-87CC-A4B3-7C3A-77DD4354F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7659" y="2221303"/>
            <a:ext cx="272268" cy="2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0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id="{7982E839-F061-7570-7206-19B0B507B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87" y="1486945"/>
            <a:ext cx="2590800" cy="17621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0666FC-D38E-2DC3-54B9-48F92184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Motifs -&gt; eau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C98130-72C4-ECE6-A93D-111E6E324135}"/>
              </a:ext>
            </a:extLst>
          </p:cNvPr>
          <p:cNvSpPr txBox="1"/>
          <p:nvPr/>
        </p:nvSpPr>
        <p:spPr>
          <a:xfrm>
            <a:off x="3768587" y="2030300"/>
            <a:ext cx="404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haroni" panose="02010803020104030203" pitchFamily="2" charset="-79"/>
                <a:cs typeface="Aharoni" panose="02010803020104030203" pitchFamily="2" charset="-79"/>
              </a:rPr>
              <a:t>Vagues/ondulations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61DEED-EAC9-8F87-22C3-09656A852FDA}"/>
              </a:ext>
            </a:extLst>
          </p:cNvPr>
          <p:cNvSpPr txBox="1"/>
          <p:nvPr/>
        </p:nvSpPr>
        <p:spPr>
          <a:xfrm>
            <a:off x="3376820" y="3045326"/>
            <a:ext cx="223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haroni" panose="02010803020104030203" pitchFamily="2" charset="-79"/>
                <a:cs typeface="Aharoni" panose="02010803020104030203" pitchFamily="2" charset="-79"/>
              </a:rPr>
              <a:t>vague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52E2B7-B3AD-C270-A72F-DA8952591114}"/>
              </a:ext>
            </a:extLst>
          </p:cNvPr>
          <p:cNvSpPr txBox="1"/>
          <p:nvPr/>
        </p:nvSpPr>
        <p:spPr>
          <a:xfrm>
            <a:off x="3698185" y="4200032"/>
            <a:ext cx="355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haroni" panose="02010803020104030203" pitchFamily="2" charset="-79"/>
                <a:cs typeface="Aharoni" panose="02010803020104030203" pitchFamily="2" charset="-79"/>
              </a:rPr>
              <a:t>éclaboussures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F87984-6EBD-47C8-F061-DEA294EB66A9}"/>
              </a:ext>
            </a:extLst>
          </p:cNvPr>
          <p:cNvSpPr txBox="1"/>
          <p:nvPr/>
        </p:nvSpPr>
        <p:spPr>
          <a:xfrm>
            <a:off x="7812157" y="1927824"/>
            <a:ext cx="320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Fait calme</a:t>
            </a:r>
          </a:p>
          <a:p>
            <a:r>
              <a:rPr lang="fr-FR" dirty="0"/>
              <a:t>Fait facilement référence à l’eau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23D019-A21E-94DC-D318-5093886EBF7D}"/>
              </a:ext>
            </a:extLst>
          </p:cNvPr>
          <p:cNvSpPr txBox="1"/>
          <p:nvPr/>
        </p:nvSpPr>
        <p:spPr>
          <a:xfrm>
            <a:off x="5681041" y="3301726"/>
            <a:ext cx="31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Fait mer/surf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66236F-693B-388D-2EF2-A313656CFAF0}"/>
              </a:ext>
            </a:extLst>
          </p:cNvPr>
          <p:cNvSpPr txBox="1"/>
          <p:nvPr/>
        </p:nvSpPr>
        <p:spPr>
          <a:xfrm>
            <a:off x="7683777" y="4200032"/>
            <a:ext cx="320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Observables durent tout le long d’un match de waterpolo</a:t>
            </a:r>
          </a:p>
        </p:txBody>
      </p:sp>
      <p:pic>
        <p:nvPicPr>
          <p:cNvPr id="12" name="Image 11" descr="Une image contenant clipart, Graphique, dessin humoristique, créativité&#10;&#10;Description générée automatiquement">
            <a:extLst>
              <a:ext uri="{FF2B5EF4-FFF2-40B4-BE49-F238E27FC236}">
                <a16:creationId xmlns:a16="http://schemas.microsoft.com/office/drawing/2014/main" id="{36D90941-47E7-BCCD-45B4-D75727CB6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2" y="2810425"/>
            <a:ext cx="1303943" cy="1116132"/>
          </a:xfrm>
          <a:prstGeom prst="rect">
            <a:avLst/>
          </a:prstGeom>
        </p:spPr>
      </p:pic>
      <p:pic>
        <p:nvPicPr>
          <p:cNvPr id="18" name="Image 17" descr="Une image contenant croquis, dessin, clipart, Dessin au trait&#10;&#10;Description générée automatiquement">
            <a:extLst>
              <a:ext uri="{FF2B5EF4-FFF2-40B4-BE49-F238E27FC236}">
                <a16:creationId xmlns:a16="http://schemas.microsoft.com/office/drawing/2014/main" id="{343DD055-6855-5EA6-6473-0BB4297DD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72" y="3911892"/>
            <a:ext cx="1541675" cy="1012942"/>
          </a:xfrm>
          <a:prstGeom prst="rect">
            <a:avLst/>
          </a:prstGeom>
        </p:spPr>
      </p:pic>
      <p:pic>
        <p:nvPicPr>
          <p:cNvPr id="20" name="Image 19" descr="Une image contenant sport, compétition sportive, water polo, équipement sportif&#10;&#10;Description générée automatiquement">
            <a:extLst>
              <a:ext uri="{FF2B5EF4-FFF2-40B4-BE49-F238E27FC236}">
                <a16:creationId xmlns:a16="http://schemas.microsoft.com/office/drawing/2014/main" id="{9A6B23DC-C945-9BC3-29F0-75BC71253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58" y="4734047"/>
            <a:ext cx="3140765" cy="1758828"/>
          </a:xfrm>
          <a:prstGeom prst="rect">
            <a:avLst/>
          </a:prstGeom>
        </p:spPr>
      </p:pic>
      <p:pic>
        <p:nvPicPr>
          <p:cNvPr id="21" name="Graphique 20" descr="Badge Tick1 avec un remplissage uni">
            <a:extLst>
              <a:ext uri="{FF2B5EF4-FFF2-40B4-BE49-F238E27FC236}">
                <a16:creationId xmlns:a16="http://schemas.microsoft.com/office/drawing/2014/main" id="{93FEBBBE-7371-0DC0-843D-E95B95CFE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7643" y="2250989"/>
            <a:ext cx="272268" cy="272268"/>
          </a:xfrm>
          <a:prstGeom prst="rect">
            <a:avLst/>
          </a:prstGeom>
        </p:spPr>
      </p:pic>
      <p:pic>
        <p:nvPicPr>
          <p:cNvPr id="22" name="Graphique 21" descr="Badge Tick1 avec un remplissage uni">
            <a:extLst>
              <a:ext uri="{FF2B5EF4-FFF2-40B4-BE49-F238E27FC236}">
                <a16:creationId xmlns:a16="http://schemas.microsoft.com/office/drawing/2014/main" id="{27443366-129D-D44E-3438-95A4EB735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1509" y="4282229"/>
            <a:ext cx="272268" cy="272268"/>
          </a:xfrm>
          <a:prstGeom prst="rect">
            <a:avLst/>
          </a:prstGeom>
        </p:spPr>
      </p:pic>
      <p:pic>
        <p:nvPicPr>
          <p:cNvPr id="23" name="Graphique 22" descr="Badge croix avec un remplissage uni">
            <a:extLst>
              <a:ext uri="{FF2B5EF4-FFF2-40B4-BE49-F238E27FC236}">
                <a16:creationId xmlns:a16="http://schemas.microsoft.com/office/drawing/2014/main" id="{D4D1AD09-76ED-3A9C-B097-2C9C1C698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7643" y="1953273"/>
            <a:ext cx="272268" cy="272268"/>
          </a:xfrm>
          <a:prstGeom prst="rect">
            <a:avLst/>
          </a:prstGeom>
        </p:spPr>
      </p:pic>
      <p:pic>
        <p:nvPicPr>
          <p:cNvPr id="24" name="Graphique 23" descr="Badge croix avec un remplissage uni">
            <a:extLst>
              <a:ext uri="{FF2B5EF4-FFF2-40B4-BE49-F238E27FC236}">
                <a16:creationId xmlns:a16="http://schemas.microsoft.com/office/drawing/2014/main" id="{E6FB2643-25CB-6CB9-ADC6-42E08452C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8772" y="3385495"/>
            <a:ext cx="272268" cy="2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20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sport, compétition sportive, water polo, équipement sportif&#10;&#10;Description générée automatiquement">
            <a:extLst>
              <a:ext uri="{FF2B5EF4-FFF2-40B4-BE49-F238E27FC236}">
                <a16:creationId xmlns:a16="http://schemas.microsoft.com/office/drawing/2014/main" id="{587F5818-0FCB-D0EC-1215-78A755186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9" y="1850024"/>
            <a:ext cx="3908701" cy="293152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234E4B-80F2-CF3B-997D-0AC3CE15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Autres propositions de motifs </a:t>
            </a:r>
            <a:b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dérivés de l’équipement)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3EF700-0049-A4FC-CF9D-60ACD3DC2B09}"/>
              </a:ext>
            </a:extLst>
          </p:cNvPr>
          <p:cNvSpPr txBox="1"/>
          <p:nvPr/>
        </p:nvSpPr>
        <p:spPr>
          <a:xfrm>
            <a:off x="4514850" y="2933700"/>
            <a:ext cx="2048012" cy="58697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haroni" panose="02010803020104030203" pitchFamily="2" charset="-79"/>
                <a:cs typeface="Aharoni" panose="02010803020104030203" pitchFamily="2" charset="-79"/>
              </a:rPr>
              <a:t>filet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644142-9904-B10C-BE05-B0BB13E0E78B}"/>
              </a:ext>
            </a:extLst>
          </p:cNvPr>
          <p:cNvSpPr txBox="1"/>
          <p:nvPr/>
        </p:nvSpPr>
        <p:spPr>
          <a:xfrm>
            <a:off x="3832089" y="5086944"/>
            <a:ext cx="253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haroni" panose="02010803020104030203" pitchFamily="2" charset="-79"/>
                <a:cs typeface="Aharoni" panose="02010803020104030203" pitchFamily="2" charset="-79"/>
              </a:rPr>
              <a:t>ballon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A6036B-DBA5-4B74-320F-1B46B6CF7094}"/>
              </a:ext>
            </a:extLst>
          </p:cNvPr>
          <p:cNvSpPr txBox="1"/>
          <p:nvPr/>
        </p:nvSpPr>
        <p:spPr>
          <a:xfrm>
            <a:off x="5882034" y="2765523"/>
            <a:ext cx="2676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Peut aussi faire référence au fond des piscines</a:t>
            </a:r>
          </a:p>
          <a:p>
            <a:endParaRPr lang="fr-FR" dirty="0"/>
          </a:p>
        </p:txBody>
      </p:sp>
      <p:pic>
        <p:nvPicPr>
          <p:cNvPr id="9" name="Image 8" descr="Une image contenant sport, natation, piscine, eau&#10;&#10;Description générée automatiquement">
            <a:extLst>
              <a:ext uri="{FF2B5EF4-FFF2-40B4-BE49-F238E27FC236}">
                <a16:creationId xmlns:a16="http://schemas.microsoft.com/office/drawing/2014/main" id="{BD90149E-CAD6-9F5D-0F1B-F8288CFF0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27" y="1317739"/>
            <a:ext cx="1954350" cy="2931526"/>
          </a:xfrm>
          <a:prstGeom prst="rect">
            <a:avLst/>
          </a:prstGeom>
        </p:spPr>
      </p:pic>
      <p:pic>
        <p:nvPicPr>
          <p:cNvPr id="11" name="Image 10" descr="Une image contenant balle, équipement sportif, football&#10;&#10;Description générée automatiquement">
            <a:extLst>
              <a:ext uri="{FF2B5EF4-FFF2-40B4-BE49-F238E27FC236}">
                <a16:creationId xmlns:a16="http://schemas.microsoft.com/office/drawing/2014/main" id="{E8A105E4-F740-E5C3-2551-C981E8DF3C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23092" r="22996" b="17464"/>
          <a:stretch/>
        </p:blipFill>
        <p:spPr>
          <a:xfrm>
            <a:off x="5882034" y="4346778"/>
            <a:ext cx="1954350" cy="1954643"/>
          </a:xfrm>
          <a:prstGeom prst="rect">
            <a:avLst/>
          </a:prstGeom>
        </p:spPr>
      </p:pic>
      <p:pic>
        <p:nvPicPr>
          <p:cNvPr id="12" name="Image 11" descr="Une image contenant balle, équipement sportif, football&#10;&#10;Description générée automatiquement">
            <a:extLst>
              <a:ext uri="{FF2B5EF4-FFF2-40B4-BE49-F238E27FC236}">
                <a16:creationId xmlns:a16="http://schemas.microsoft.com/office/drawing/2014/main" id="{4B0750BF-6C3D-1EE5-9CDA-84E1093152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23092" r="22996" b="17464"/>
          <a:stretch/>
        </p:blipFill>
        <p:spPr>
          <a:xfrm>
            <a:off x="7979505" y="4346778"/>
            <a:ext cx="1954350" cy="195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18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228</Words>
  <Application>Microsoft Office PowerPoint</Application>
  <PresentationFormat>Grand écran</PresentationFormat>
  <Paragraphs>75</Paragraphs>
  <Slides>12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Fan club Waterpolo</vt:lpstr>
      <vt:lpstr>Présentation rapide du sport</vt:lpstr>
      <vt:lpstr>Le waterpolo en quelques mots:</vt:lpstr>
      <vt:lpstr>Présentation PowerPoint</vt:lpstr>
      <vt:lpstr>Grands noms du waterpolo:</vt:lpstr>
      <vt:lpstr>Nos recherches</vt:lpstr>
      <vt:lpstr>Mascottes</vt:lpstr>
      <vt:lpstr>Motifs -&gt; eau</vt:lpstr>
      <vt:lpstr>Autres propositions de motifs  ( dérivés de l’équipement)</vt:lpstr>
      <vt:lpstr>équipement</vt:lpstr>
      <vt:lpstr>Parties du corps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 club Waterpolo</dc:title>
  <dc:creator>louise bertrand</dc:creator>
  <cp:lastModifiedBy>louise bertrand</cp:lastModifiedBy>
  <cp:revision>11</cp:revision>
  <dcterms:created xsi:type="dcterms:W3CDTF">2023-09-24T12:38:20Z</dcterms:created>
  <dcterms:modified xsi:type="dcterms:W3CDTF">2023-09-25T19:02:35Z</dcterms:modified>
</cp:coreProperties>
</file>